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33" r:id="rId19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8" Type="http://schemas.openxmlformats.org/officeDocument/2006/relationships/slide" Target="slides/slide7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6" name="Shape 9976"/>
        <p:cNvGrpSpPr/>
        <p:nvPr/>
      </p:nvGrpSpPr>
      <p:grpSpPr>
        <a:xfrm>
          <a:off x="0" y="0"/>
          <a:ext cx="0" cy="0"/>
          <a:chOff x="0" y="0"/>
          <a:chExt cx="0" cy="0"/>
        </a:xfrm>
      </p:grpSpPr>
      <p:sp>
        <p:nvSpPr>
          <p:cNvPr id="9977" name="Google Shape;997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8" name="Google Shape;9978;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 Id="rId2" Type="http://schemas.openxmlformats.org/officeDocument/2006/relationships/notesSlide" Target="../notesSlides/notesSlide78.xml"/></Relationships>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9" name="Shape 9979"/>
        <p:cNvGrpSpPr/>
        <p:nvPr/>
      </p:nvGrpSpPr>
      <p:grpSpPr>
        <a:xfrm>
          <a:off x="0" y="0"/>
          <a:ext cx="0" cy="0"/>
          <a:chOff x="0" y="0"/>
          <a:chExt cx="0" cy="0"/>
        </a:xfrm>
      </p:grpSpPr>
      <p:sp>
        <p:nvSpPr>
          <p:cNvPr id="9980" name="Google Shape;9980;p150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2005-06 Washington State SAPISP</a:t>
            </a:r>
            <a:r>
              <a:rPr lang="en-US"/>
              <a:t> </a:t>
            </a:r>
            <a:endParaRPr/>
          </a:p>
        </p:txBody>
      </p:sp>
      <p:sp>
        <p:nvSpPr>
          <p:cNvPr id="9981" name="Google Shape;9981;p1508"/>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u="sng"/>
              <a:t>Mission</a:t>
            </a:r>
            <a:r>
              <a:rPr lang="en-US" sz="2400"/>
              <a:t>:</a:t>
            </a:r>
            <a:r>
              <a:rPr b="1" lang="en-US" sz="2400"/>
              <a:t> </a:t>
            </a:r>
            <a:r>
              <a:rPr lang="en-US" sz="2400"/>
              <a:t>Provide a comprehensive model of student assistance program prevention, intervention, and support services to assist students in achieving academic excellence and realizing their personal potential.</a:t>
            </a:r>
            <a:endParaRPr/>
          </a:p>
          <a:p>
            <a:pPr indent="-342900" lvl="0" marL="342900" rtl="0" algn="l">
              <a:lnSpc>
                <a:spcPct val="90000"/>
              </a:lnSpc>
              <a:spcBef>
                <a:spcPts val="480"/>
              </a:spcBef>
              <a:spcAft>
                <a:spcPts val="0"/>
              </a:spcAft>
              <a:buClr>
                <a:schemeClr val="dk1"/>
              </a:buClr>
              <a:buSzPts val="2400"/>
              <a:buFont typeface="Arial"/>
              <a:buChar char="•"/>
            </a:pPr>
            <a:r>
              <a:rPr lang="en-US" sz="2400" u="sng"/>
              <a:t>Goals</a:t>
            </a:r>
            <a:r>
              <a:rPr lang="en-US" sz="2400"/>
              <a:t>: Services Provided10% of youth participants will show a reduction in tobacco, alcohol, and marijuana use.</a:t>
            </a:r>
            <a:endParaRPr/>
          </a:p>
          <a:p>
            <a:pPr indent="-285750" lvl="1" marL="742950" rtl="0" algn="l">
              <a:lnSpc>
                <a:spcPct val="90000"/>
              </a:lnSpc>
              <a:spcBef>
                <a:spcPts val="400"/>
              </a:spcBef>
              <a:spcAft>
                <a:spcPts val="0"/>
              </a:spcAft>
              <a:buClr>
                <a:schemeClr val="dk1"/>
              </a:buClr>
              <a:buSzPts val="2000"/>
              <a:buFont typeface="Arial"/>
              <a:buChar char="–"/>
            </a:pPr>
            <a:r>
              <a:rPr lang="en-US" sz="2000"/>
              <a:t>10% of youth participants will show an increase in understanding of perceived risk toward substance abuse.</a:t>
            </a:r>
            <a:endParaRPr/>
          </a:p>
          <a:p>
            <a:pPr indent="-285750" lvl="1" marL="742950" rtl="0" algn="l">
              <a:lnSpc>
                <a:spcPct val="90000"/>
              </a:lnSpc>
              <a:spcBef>
                <a:spcPts val="400"/>
              </a:spcBef>
              <a:spcAft>
                <a:spcPts val="0"/>
              </a:spcAft>
              <a:buClr>
                <a:schemeClr val="dk1"/>
              </a:buClr>
              <a:buSzPts val="2000"/>
              <a:buFont typeface="Arial"/>
              <a:buChar char="–"/>
            </a:pPr>
            <a:r>
              <a:rPr lang="en-US" sz="2000"/>
              <a:t>10% of youth participants will show an increase in school bonding</a:t>
            </a:r>
            <a:endParaRPr/>
          </a:p>
          <a:p>
            <a:pPr indent="-342900" lvl="0" marL="342900" rtl="0" algn="l">
              <a:lnSpc>
                <a:spcPct val="90000"/>
              </a:lnSpc>
              <a:spcBef>
                <a:spcPts val="480"/>
              </a:spcBef>
              <a:spcAft>
                <a:spcPts val="0"/>
              </a:spcAft>
              <a:buClr>
                <a:schemeClr val="dk1"/>
              </a:buClr>
              <a:buSzPts val="2400"/>
              <a:buFont typeface="Arial"/>
              <a:buChar char="•"/>
            </a:pPr>
            <a:r>
              <a:rPr lang="en-US" sz="2400"/>
              <a:t>Documented Services:</a:t>
            </a:r>
            <a:endParaRPr/>
          </a:p>
          <a:p>
            <a:pPr indent="-285750" lvl="1" marL="742950" rtl="0" algn="l">
              <a:lnSpc>
                <a:spcPct val="90000"/>
              </a:lnSpc>
              <a:spcBef>
                <a:spcPts val="400"/>
              </a:spcBef>
              <a:spcAft>
                <a:spcPts val="0"/>
              </a:spcAft>
              <a:buClr>
                <a:schemeClr val="dk1"/>
              </a:buClr>
              <a:buSzPts val="2000"/>
              <a:buFont typeface="Arial"/>
              <a:buChar char="–"/>
            </a:pPr>
            <a:r>
              <a:rPr lang="en-US" sz="2000"/>
              <a:t>12,708 universal prevention awareness activities</a:t>
            </a:r>
            <a:endParaRPr/>
          </a:p>
          <a:p>
            <a:pPr indent="-285750" lvl="1" marL="742950" rtl="0" algn="l">
              <a:lnSpc>
                <a:spcPct val="90000"/>
              </a:lnSpc>
              <a:spcBef>
                <a:spcPts val="400"/>
              </a:spcBef>
              <a:spcAft>
                <a:spcPts val="0"/>
              </a:spcAft>
              <a:buClr>
                <a:schemeClr val="dk1"/>
              </a:buClr>
              <a:buSzPts val="2000"/>
              <a:buFont typeface="Arial"/>
              <a:buChar char="–"/>
            </a:pPr>
            <a:r>
              <a:rPr lang="en-US" sz="2000"/>
              <a:t>18,446 indicated student engagements (3 or more visits with Specialist)</a:t>
            </a:r>
            <a:endParaRPr/>
          </a:p>
          <a:p>
            <a:pPr indent="-158750" lvl="1" marL="742950" rtl="0" algn="l">
              <a:lnSpc>
                <a:spcPct val="90000"/>
              </a:lnSpc>
              <a:spcBef>
                <a:spcPts val="400"/>
              </a:spcBef>
              <a:spcAft>
                <a:spcPts val="0"/>
              </a:spcAft>
              <a:buClr>
                <a:schemeClr val="dk1"/>
              </a:buClr>
              <a:buSzPts val="2000"/>
              <a:buFont typeface="Arial"/>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